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8"/>
  </p:handoutMasterIdLst>
  <p:sldIdLst>
    <p:sldId id="256" r:id="rId2"/>
    <p:sldId id="259" r:id="rId3"/>
    <p:sldId id="261" r:id="rId4"/>
    <p:sldId id="260" r:id="rId5"/>
    <p:sldId id="263" r:id="rId6"/>
    <p:sldId id="25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B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82"/>
    <p:restoredTop sz="94663"/>
  </p:normalViewPr>
  <p:slideViewPr>
    <p:cSldViewPr snapToGrid="0" snapToObjects="1" showGuides="1">
      <p:cViewPr varScale="1">
        <p:scale>
          <a:sx n="147" d="100"/>
          <a:sy n="147" d="100"/>
        </p:scale>
        <p:origin x="2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A341E4A-5DCA-6242-B251-7C19271726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2EF6DA-ABAC-FF42-B2AD-EF3860EA62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54A0E-3AF1-0640-AD53-9A541145F90F}" type="datetimeFigureOut">
              <a:rPr lang="it-IT" smtClean="0"/>
              <a:t>04/09/21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F88D0F-C7C4-2D43-8B28-E71A7C0EC2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5D40A8-624A-884F-B64C-9709CEBA63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8102B-1DBB-DA42-8F8E-67310E3665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03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veivolo, aeroplano&#10;&#10;Descrizione generata automaticamente">
            <a:extLst>
              <a:ext uri="{FF2B5EF4-FFF2-40B4-BE49-F238E27FC236}">
                <a16:creationId xmlns:a16="http://schemas.microsoft.com/office/drawing/2014/main" id="{391B6A9F-2A97-0241-9B18-C8515DE6B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85"/>
            <a:ext cx="12192000" cy="68538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AB329E-420A-624C-B5EC-C40B0284AD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59569" y="1302253"/>
            <a:ext cx="6024280" cy="186049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900"/>
              </a:spcBef>
              <a:defRPr sz="4000" b="1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8A8D56-95B1-8540-8F77-F0B708632B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59569" y="3267626"/>
            <a:ext cx="6024280" cy="113224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Authors names</a:t>
            </a:r>
          </a:p>
        </p:txBody>
      </p:sp>
    </p:spTree>
    <p:extLst>
      <p:ext uri="{BB962C8B-B14F-4D97-AF65-F5344CB8AC3E}">
        <p14:creationId xmlns:p14="http://schemas.microsoft.com/office/powerpoint/2010/main" val="93390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E1EFD30-158C-134B-8009-C5F4B15C2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84"/>
            <a:ext cx="12192000" cy="68559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AB329E-420A-624C-B5EC-C40B0284AD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38" y="355578"/>
            <a:ext cx="11094722" cy="3974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C634DB-E31B-E14D-A584-7610B24D2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7" y="1106529"/>
            <a:ext cx="110947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10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E1EFD30-158C-134B-8009-C5F4B15C2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84"/>
            <a:ext cx="12192000" cy="68559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AB329E-420A-624C-B5EC-C40B0284AD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38" y="355578"/>
            <a:ext cx="11094722" cy="3974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8A8D56-95B1-8540-8F77-F0B708632B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640" y="1073072"/>
            <a:ext cx="5454128" cy="42519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Text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59285522-A3C8-8A4D-935F-E89DD00780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9234" y="1073071"/>
            <a:ext cx="5454126" cy="425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DA054F91-99DA-4A4A-8094-9218B2629D5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8638" y="5411090"/>
            <a:ext cx="5454128" cy="3974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931E54B-910A-1D46-8EC5-AEC7764544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89234" y="5411089"/>
            <a:ext cx="5454128" cy="3974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8559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E1EFD30-158C-134B-8009-C5F4B15C2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84"/>
            <a:ext cx="12192000" cy="68559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AB329E-420A-624C-B5EC-C40B0284AD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38" y="355578"/>
            <a:ext cx="11094722" cy="3974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8A8D56-95B1-8540-8F77-F0B708632B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640" y="1073072"/>
            <a:ext cx="5454128" cy="438105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59285522-A3C8-8A4D-935F-E89DD00780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9234" y="1073071"/>
            <a:ext cx="5454126" cy="438105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/>
              <a:t>Text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DA054F91-99DA-4A4A-8094-9218B2629D5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48638" y="5540186"/>
            <a:ext cx="5454128" cy="3974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931E54B-910A-1D46-8EC5-AEC7764544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89234" y="5540185"/>
            <a:ext cx="5454128" cy="3974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81334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EC537F6-7580-3241-BF24-56F41EBFD8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40C989-612D-1046-95EA-96FEC66B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change the style of the outline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5570D2-3C68-C741-8A69-7F9E2D299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122FF-6C15-2C48-8B38-EA7FC67C6EE0}" type="datetimeFigureOut">
              <a:rPr lang="it-IT" smtClean="0"/>
              <a:t>04/09/21</a:t>
            </a:fld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3E2334-D306-604F-8262-C2FA8F16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D28CA-E083-C24F-AF1F-283ACC264E86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7" name="Segnaposto titolo 6">
            <a:extLst>
              <a:ext uri="{FF2B5EF4-FFF2-40B4-BE49-F238E27FC236}">
                <a16:creationId xmlns:a16="http://schemas.microsoft.com/office/drawing/2014/main" id="{B98E85FC-647E-F745-8903-382853F5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change the style of the title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42DAEA-3033-D047-BDB9-9AFE6CEC5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719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9" r:id="rId3"/>
    <p:sldLayoutId id="2147483658" r:id="rId4"/>
    <p:sldLayoutId id="21474836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B67F6-A0C7-3E49-818B-6907ED769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ISMAR 2021: </a:t>
            </a:r>
            <a:br>
              <a:rPr lang="en-US" dirty="0"/>
            </a:br>
            <a:r>
              <a:rPr lang="en-US" dirty="0"/>
              <a:t>Discover Bari and the Apulia Region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8B2F35-7484-574B-B94D-9A34C2020A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Joe Gabbard, Michele </a:t>
            </a:r>
            <a:r>
              <a:rPr lang="en-US" dirty="0" err="1"/>
              <a:t>Fiorentino</a:t>
            </a:r>
            <a:r>
              <a:rPr lang="en-US" dirty="0"/>
              <a:t>, Antonio </a:t>
            </a:r>
            <a:r>
              <a:rPr lang="en-US" dirty="0" err="1"/>
              <a:t>Emmanuele</a:t>
            </a:r>
            <a:r>
              <a:rPr lang="en-US" dirty="0"/>
              <a:t> </a:t>
            </a:r>
            <a:r>
              <a:rPr lang="en-US" dirty="0" err="1"/>
              <a:t>Uva</a:t>
            </a:r>
            <a:r>
              <a:rPr lang="en-US" dirty="0"/>
              <a:t>, Veronica </a:t>
            </a:r>
            <a:r>
              <a:rPr lang="en-US" dirty="0" err="1"/>
              <a:t>Teichrieb</a:t>
            </a:r>
            <a:endParaRPr lang="en-US" dirty="0"/>
          </a:p>
          <a:p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27F9E6-3B0C-3B43-B4C1-DF768C135789}"/>
              </a:ext>
            </a:extLst>
          </p:cNvPr>
          <p:cNvSpPr txBox="1"/>
          <p:nvPr/>
        </p:nvSpPr>
        <p:spPr>
          <a:xfrm>
            <a:off x="10421257" y="2804485"/>
            <a:ext cx="1640114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Put your </a:t>
            </a:r>
          </a:p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logos here</a:t>
            </a:r>
          </a:p>
        </p:txBody>
      </p:sp>
    </p:spTree>
    <p:extLst>
      <p:ext uri="{BB962C8B-B14F-4D97-AF65-F5344CB8AC3E}">
        <p14:creationId xmlns:p14="http://schemas.microsoft.com/office/powerpoint/2010/main" val="4050998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B50D5B-21F6-054E-9BA4-FF6088AA22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Apulia?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64C847-25C9-4C48-9B2B-2CC7930DD3B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48640" y="1073072"/>
            <a:ext cx="3980329" cy="433801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Apulia's economic structure is based on industry, tourism, commerce, services, and administration.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public and private universities.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Production of olive oil, wine, dairy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Redirecting you to https://</a:t>
            </a:r>
            <a:r>
              <a:rPr lang="en-US" dirty="0" err="1"/>
              <a:t>www.viaggiareinpuglia.it</a:t>
            </a:r>
            <a:r>
              <a:rPr lang="en-US" dirty="0"/>
              <a:t>/hp/</a:t>
            </a:r>
            <a:r>
              <a:rPr lang="en-US" dirty="0" err="1"/>
              <a:t>en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97A3A96-5BE1-E141-9216-48CF052697A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693203" y="5411089"/>
            <a:ext cx="7366119" cy="397457"/>
          </a:xfrm>
        </p:spPr>
        <p:txBody>
          <a:bodyPr>
            <a:noAutofit/>
          </a:bodyPr>
          <a:lstStyle/>
          <a:p>
            <a:r>
              <a:rPr lang="en-US" sz="1800" dirty="0"/>
              <a:t>Sunset on the characteristic </a:t>
            </a:r>
            <a:r>
              <a:rPr lang="en-US" sz="1800" dirty="0" err="1"/>
              <a:t>trulli</a:t>
            </a:r>
            <a:r>
              <a:rPr lang="en-US" sz="1800" dirty="0"/>
              <a:t> of </a:t>
            </a:r>
            <a:r>
              <a:rPr lang="en-US" sz="1800" dirty="0" err="1"/>
              <a:t>Alberobello</a:t>
            </a:r>
            <a:r>
              <a:rPr lang="en-US" sz="1800" dirty="0"/>
              <a:t>, Bari, UNESCO heritage</a:t>
            </a:r>
          </a:p>
        </p:txBody>
      </p:sp>
      <p:pic>
        <p:nvPicPr>
          <p:cNvPr id="8" name="Immagine 7" descr="Immagine che contiene esterni, fiore&#10;&#10;Descrizione generata automaticamente">
            <a:extLst>
              <a:ext uri="{FF2B5EF4-FFF2-40B4-BE49-F238E27FC236}">
                <a16:creationId xmlns:a16="http://schemas.microsoft.com/office/drawing/2014/main" id="{E90F7BB1-EE1C-474B-9170-E5187B7D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03" y="1169890"/>
            <a:ext cx="6950157" cy="39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6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901AB-88F8-284B-ADAA-B9D177A2E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Here can I travel to enjoy more of Apulia?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D62A472-F5AB-B240-8D91-D0A9D419383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48638" y="5411090"/>
            <a:ext cx="5454128" cy="39745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Aerial view on Lama </a:t>
            </a:r>
            <a:r>
              <a:rPr lang="en-US" dirty="0" err="1"/>
              <a:t>Monachile</a:t>
            </a:r>
            <a:r>
              <a:rPr lang="en-US" dirty="0"/>
              <a:t> bay in </a:t>
            </a:r>
            <a:r>
              <a:rPr lang="en-US" dirty="0" err="1"/>
              <a:t>Polignao</a:t>
            </a:r>
            <a:r>
              <a:rPr lang="en-US" dirty="0"/>
              <a:t> a Mare, Bari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F4C1F89-9798-5849-8C6E-EECEB2093C5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189234" y="5411089"/>
            <a:ext cx="5454128" cy="397457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Piazza Mercantile, the ancient market square in the Old Town of Bari</a:t>
            </a:r>
          </a:p>
        </p:txBody>
      </p:sp>
      <p:pic>
        <p:nvPicPr>
          <p:cNvPr id="7" name="Immagine 6" descr="Immagine che contiene erba, esterni, cielo&#10;&#10;Descrizione generata automaticamente">
            <a:extLst>
              <a:ext uri="{FF2B5EF4-FFF2-40B4-BE49-F238E27FC236}">
                <a16:creationId xmlns:a16="http://schemas.microsoft.com/office/drawing/2014/main" id="{6AA627C9-34BB-BF40-93B8-D52B4385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7" y="1334973"/>
            <a:ext cx="5471004" cy="3685117"/>
          </a:xfrm>
          <a:prstGeom prst="rect">
            <a:avLst/>
          </a:prstGeom>
        </p:spPr>
      </p:pic>
      <p:pic>
        <p:nvPicPr>
          <p:cNvPr id="8" name="Immagine 7" descr="Immagine che contiene cielo, esterni, edificio, persone&#10;&#10;Descrizione generata automaticamente">
            <a:extLst>
              <a:ext uri="{FF2B5EF4-FFF2-40B4-BE49-F238E27FC236}">
                <a16:creationId xmlns:a16="http://schemas.microsoft.com/office/drawing/2014/main" id="{B4205EC2-4E63-C64E-90EE-32A5C39F9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34" y="1318396"/>
            <a:ext cx="5454126" cy="37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2E983-F272-6A44-9953-DAFC8084FE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Logo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C370DA-60A4-BE40-B459-DE8C4A6F288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48640" y="1073072"/>
            <a:ext cx="11094720" cy="4797150"/>
          </a:xfrm>
        </p:spPr>
        <p:txBody>
          <a:bodyPr>
            <a:noAutofit/>
          </a:bodyPr>
          <a:lstStyle/>
          <a:p>
            <a:r>
              <a:rPr lang="en-US" dirty="0"/>
              <a:t>This is the land where the wind blows among the olive trees and stops in front of the </a:t>
            </a:r>
            <a:r>
              <a:rPr lang="en-US" dirty="0" err="1"/>
              <a:t>Trulli</a:t>
            </a:r>
            <a:r>
              <a:rPr lang="en-US" dirty="0"/>
              <a:t> beauty. this construction leitmotif is its pinnacle: a decorative element with esoteric,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A8261A-11AC-DD4C-9AB7-2607B4A72B1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189234" y="1073071"/>
            <a:ext cx="5454126" cy="4251963"/>
          </a:xfrm>
        </p:spPr>
        <p:txBody>
          <a:bodyPr>
            <a:noAutofit/>
          </a:bodyPr>
          <a:lstStyle/>
          <a:p>
            <a:r>
              <a:rPr lang="en-US" dirty="0"/>
              <a:t>spiritual or propitiatory motifs. Usually made up of three overlapping stones, its true meaning is still obscure, despite the various hypotheses advanced over time.</a:t>
            </a:r>
          </a:p>
          <a:p>
            <a:r>
              <a:rPr lang="en-US" dirty="0"/>
              <a:t>Whether it hides magical values, ornamental function or distinctive signs, the pinnacle was and is still a mystery that surprises the viewer’s eye, so that we want to convey it also in ISMAR 2021’s identity… Who seeks, finds!</a:t>
            </a:r>
          </a:p>
        </p:txBody>
      </p:sp>
      <p:pic>
        <p:nvPicPr>
          <p:cNvPr id="10" name="Immagine 9" descr="Immagine che contiene esterni, cielo, edificio, tetto&#10;&#10;Descrizione generata automaticamente">
            <a:extLst>
              <a:ext uri="{FF2B5EF4-FFF2-40B4-BE49-F238E27FC236}">
                <a16:creationId xmlns:a16="http://schemas.microsoft.com/office/drawing/2014/main" id="{882E3CE6-4F1E-9A49-B83A-7ED5E00B9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" b="25389"/>
          <a:stretch/>
        </p:blipFill>
        <p:spPr>
          <a:xfrm>
            <a:off x="648520" y="3035300"/>
            <a:ext cx="5326015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2CB00A-CF8F-8240-8928-043C98C39B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Night view of the Waterfront of Bari</a:t>
            </a:r>
          </a:p>
        </p:txBody>
      </p:sp>
      <p:pic>
        <p:nvPicPr>
          <p:cNvPr id="8" name="Immagine 7" descr="Immagine che contiene acqua, scena&#10;&#10;Descrizione generata automaticamente">
            <a:extLst>
              <a:ext uri="{FF2B5EF4-FFF2-40B4-BE49-F238E27FC236}">
                <a16:creationId xmlns:a16="http://schemas.microsoft.com/office/drawing/2014/main" id="{1946D001-4943-1F45-A638-9D9941243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80" b="19308"/>
          <a:stretch/>
        </p:blipFill>
        <p:spPr>
          <a:xfrm>
            <a:off x="626575" y="1087552"/>
            <a:ext cx="10937896" cy="460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33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2742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237</Words>
  <Application>Microsoft Macintosh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Roboto</vt:lpstr>
      <vt:lpstr>Tema di Office</vt:lpstr>
      <vt:lpstr>ISMAR 2021:  Discover Bari and the Apulia Region</vt:lpstr>
      <vt:lpstr>Why Apulia?</vt:lpstr>
      <vt:lpstr>Here can I travel to enjoy more of Apulia?</vt:lpstr>
      <vt:lpstr>The Logo</vt:lpstr>
      <vt:lpstr>Night view of the Waterfront of Bari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Laera</dc:creator>
  <cp:lastModifiedBy>Joe Gabbard</cp:lastModifiedBy>
  <cp:revision>26</cp:revision>
  <dcterms:created xsi:type="dcterms:W3CDTF">2021-09-03T17:48:23Z</dcterms:created>
  <dcterms:modified xsi:type="dcterms:W3CDTF">2021-09-04T12:48:58Z</dcterms:modified>
</cp:coreProperties>
</file>